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</p:sldMasterIdLst>
  <p:notesMasterIdLst>
    <p:notesMasterId r:id="rId35"/>
  </p:notesMasterIdLst>
  <p:handoutMasterIdLst>
    <p:handoutMasterId r:id="rId36"/>
  </p:handoutMasterIdLst>
  <p:sldIdLst>
    <p:sldId id="298" r:id="rId6"/>
    <p:sldId id="297" r:id="rId7"/>
    <p:sldId id="364" r:id="rId8"/>
    <p:sldId id="365" r:id="rId9"/>
    <p:sldId id="360" r:id="rId10"/>
    <p:sldId id="369" r:id="rId11"/>
    <p:sldId id="299" r:id="rId12"/>
    <p:sldId id="361" r:id="rId13"/>
    <p:sldId id="341" r:id="rId14"/>
    <p:sldId id="342" r:id="rId15"/>
    <p:sldId id="362" r:id="rId16"/>
    <p:sldId id="343" r:id="rId17"/>
    <p:sldId id="346" r:id="rId18"/>
    <p:sldId id="345" r:id="rId19"/>
    <p:sldId id="344" r:id="rId20"/>
    <p:sldId id="347" r:id="rId21"/>
    <p:sldId id="349" r:id="rId22"/>
    <p:sldId id="348" r:id="rId23"/>
    <p:sldId id="350" r:id="rId24"/>
    <p:sldId id="351" r:id="rId25"/>
    <p:sldId id="352" r:id="rId26"/>
    <p:sldId id="353" r:id="rId27"/>
    <p:sldId id="354" r:id="rId28"/>
    <p:sldId id="355" r:id="rId29"/>
    <p:sldId id="363" r:id="rId30"/>
    <p:sldId id="356" r:id="rId31"/>
    <p:sldId id="366" r:id="rId32"/>
    <p:sldId id="367" r:id="rId33"/>
    <p:sldId id="370" r:id="rId34"/>
  </p:sldIdLst>
  <p:sldSz cx="10058400" cy="77724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7AF3A1-EB69-B352-CFBC-561CA3B30E8E}" name="Jim Burnett" initials="JB" userId="S::jburnett@rkk.com::2b774560-fcd6-48a2-b805-18bd0a6c3068" providerId="AD"/>
  <p188:author id="{B8BF47B6-FAB1-DB23-9EEA-1F03559CDEBB}" name="Dave Roberts" initials="DR" userId="S::droberts@rkk.com::41c107aa-22a3-4050-baa6-d2e38d58bc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C8C"/>
    <a:srgbClr val="F2F196"/>
    <a:srgbClr val="89BA8B"/>
    <a:srgbClr val="5EA061"/>
    <a:srgbClr val="F7A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2" autoAdjust="0"/>
    <p:restoredTop sz="95118" autoAdjust="0"/>
  </p:normalViewPr>
  <p:slideViewPr>
    <p:cSldViewPr>
      <p:cViewPr varScale="1">
        <p:scale>
          <a:sx n="56" d="100"/>
          <a:sy n="56" d="100"/>
        </p:scale>
        <p:origin x="810" y="6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75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7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62977" cy="343181"/>
          </a:xfrm>
          <a:prstGeom prst="rect">
            <a:avLst/>
          </a:prstGeom>
        </p:spPr>
        <p:txBody>
          <a:bodyPr vert="horz" lIns="82058" tIns="41029" rIns="82058" bIns="41029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581" y="0"/>
            <a:ext cx="3962977" cy="343181"/>
          </a:xfrm>
          <a:prstGeom prst="rect">
            <a:avLst/>
          </a:prstGeom>
        </p:spPr>
        <p:txBody>
          <a:bodyPr vert="horz" lIns="82058" tIns="41029" rIns="82058" bIns="41029" rtlCol="0"/>
          <a:lstStyle>
            <a:lvl1pPr algn="r">
              <a:defRPr sz="1100"/>
            </a:lvl1pPr>
          </a:lstStyle>
          <a:p>
            <a:fld id="{5C5A2E86-E026-DE4D-A03E-F75A99BE81CB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13419"/>
            <a:ext cx="3962977" cy="343181"/>
          </a:xfrm>
          <a:prstGeom prst="rect">
            <a:avLst/>
          </a:prstGeom>
        </p:spPr>
        <p:txBody>
          <a:bodyPr vert="horz" lIns="82058" tIns="41029" rIns="82058" bIns="41029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581" y="6513419"/>
            <a:ext cx="3962977" cy="343181"/>
          </a:xfrm>
          <a:prstGeom prst="rect">
            <a:avLst/>
          </a:prstGeom>
        </p:spPr>
        <p:txBody>
          <a:bodyPr vert="horz" lIns="82058" tIns="41029" rIns="82058" bIns="41029" rtlCol="0" anchor="b"/>
          <a:lstStyle>
            <a:lvl1pPr algn="r">
              <a:defRPr sz="1100"/>
            </a:lvl1pPr>
          </a:lstStyle>
          <a:p>
            <a:fld id="{58EFFDE4-AB26-1E4F-9A0F-7F863A71B4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795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62977" cy="343181"/>
          </a:xfrm>
          <a:prstGeom prst="rect">
            <a:avLst/>
          </a:prstGeom>
        </p:spPr>
        <p:txBody>
          <a:bodyPr vert="horz" lIns="82058" tIns="41029" rIns="82058" bIns="41029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581" y="0"/>
            <a:ext cx="3962977" cy="343181"/>
          </a:xfrm>
          <a:prstGeom prst="rect">
            <a:avLst/>
          </a:prstGeom>
        </p:spPr>
        <p:txBody>
          <a:bodyPr vert="horz" lIns="82058" tIns="41029" rIns="82058" bIns="41029" rtlCol="0"/>
          <a:lstStyle>
            <a:lvl1pPr algn="r">
              <a:defRPr sz="1100"/>
            </a:lvl1pPr>
          </a:lstStyle>
          <a:p>
            <a:fld id="{E7BF6F81-0206-D44C-BCF2-C2711A7AC2BF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08300" y="514350"/>
            <a:ext cx="33274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2058" tIns="41029" rIns="82058" bIns="4102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978" y="3258111"/>
            <a:ext cx="7314045" cy="3085820"/>
          </a:xfrm>
          <a:prstGeom prst="rect">
            <a:avLst/>
          </a:prstGeom>
        </p:spPr>
        <p:txBody>
          <a:bodyPr vert="horz" lIns="82058" tIns="41029" rIns="82058" bIns="4102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13419"/>
            <a:ext cx="3962977" cy="343181"/>
          </a:xfrm>
          <a:prstGeom prst="rect">
            <a:avLst/>
          </a:prstGeom>
        </p:spPr>
        <p:txBody>
          <a:bodyPr vert="horz" lIns="82058" tIns="41029" rIns="82058" bIns="41029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581" y="6513419"/>
            <a:ext cx="3962977" cy="343181"/>
          </a:xfrm>
          <a:prstGeom prst="rect">
            <a:avLst/>
          </a:prstGeom>
        </p:spPr>
        <p:txBody>
          <a:bodyPr vert="horz" lIns="82058" tIns="41029" rIns="82058" bIns="41029" rtlCol="0" anchor="b"/>
          <a:lstStyle>
            <a:lvl1pPr algn="r">
              <a:defRPr sz="1100"/>
            </a:lvl1pPr>
          </a:lstStyle>
          <a:p>
            <a:fld id="{BC56101D-8F6F-3B40-8302-FBF3C157A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171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3D3BA-FDA6-4A8A-BB02-E65BD96310FE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419856" y="7228336"/>
            <a:ext cx="3218688" cy="3139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502920" y="7228336"/>
            <a:ext cx="2313432" cy="3139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81AF8-1A61-414A-8E82-F212919E63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7242048" y="7228336"/>
            <a:ext cx="2313432" cy="3139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7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33631-57B9-40AB-B380-B44D4F1BAA15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1610A-5035-43DF-9210-2D16EF36FF6C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C5653-07B0-4E8B-BECA-949FE790E7BC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87D27-8AED-42CD-B6EE-A25ECC984DF4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55"/>
            <a:ext cx="70408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6"/>
            <a:ext cx="3218688" cy="3139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6"/>
            <a:ext cx="2313432" cy="3139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E15F0-4C1D-4925-BA9B-AD5DDDBC9A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6"/>
            <a:ext cx="2313432" cy="3139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6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4016" y="1470199"/>
            <a:ext cx="9030370" cy="348814"/>
          </a:xfrm>
        </p:spPr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6"/>
            <a:ext cx="3218688" cy="3139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6"/>
            <a:ext cx="2313432" cy="3139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2602E-1E88-4B27-8CAC-56B0CE2B9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6"/>
            <a:ext cx="2313432" cy="3139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92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4016" y="1470199"/>
            <a:ext cx="9030370" cy="348814"/>
          </a:xfrm>
        </p:spPr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63"/>
            <a:ext cx="43754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63"/>
            <a:ext cx="43754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419856" y="7228336"/>
            <a:ext cx="3218688" cy="3139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502920" y="7228336"/>
            <a:ext cx="2313432" cy="3139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7D07-08F5-4DA1-8C9A-E10DC0D1D2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7242048" y="7228336"/>
            <a:ext cx="2313432" cy="3139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16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4016" y="1470199"/>
            <a:ext cx="9030370" cy="348814"/>
          </a:xfrm>
        </p:spPr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419856" y="7228336"/>
            <a:ext cx="3218688" cy="31393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502920" y="7228336"/>
            <a:ext cx="2313432" cy="3139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43A7B-88C7-4C3A-9127-AB42C06124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7242048" y="7228336"/>
            <a:ext cx="2313432" cy="31393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8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920" y="310896"/>
            <a:ext cx="9052560" cy="1243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7FE07-5418-4A87-9F67-B21AAE37DAE4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6665"/>
            <a:endParaRPr dirty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10058400" y="7772400"/>
                </a:moveTo>
                <a:lnTo>
                  <a:pt x="0" y="7772400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7772400"/>
                </a:lnTo>
                <a:close/>
              </a:path>
            </a:pathLst>
          </a:custGeom>
          <a:solidFill>
            <a:srgbClr val="231F20">
              <a:alpha val="19999"/>
            </a:srgbClr>
          </a:solidFill>
        </p:spPr>
        <p:txBody>
          <a:bodyPr wrap="square" lIns="0" tIns="0" rIns="0" bIns="0" rtlCol="0"/>
          <a:lstStyle/>
          <a:p>
            <a:pPr defTabSz="456665"/>
            <a:endParaRPr dirty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593" y="7087869"/>
            <a:ext cx="9143365" cy="0"/>
          </a:xfrm>
          <a:custGeom>
            <a:avLst/>
            <a:gdLst/>
            <a:ahLst/>
            <a:cxnLst/>
            <a:rect l="l" t="t" r="r" b="b"/>
            <a:pathLst>
              <a:path w="9143365">
                <a:moveTo>
                  <a:pt x="0" y="0"/>
                </a:moveTo>
                <a:lnTo>
                  <a:pt x="9143225" y="0"/>
                </a:lnTo>
              </a:path>
            </a:pathLst>
          </a:custGeom>
          <a:ln w="584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56665"/>
            <a:endParaRPr dirty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479456" y="541021"/>
            <a:ext cx="0" cy="906144"/>
          </a:xfrm>
          <a:custGeom>
            <a:avLst/>
            <a:gdLst/>
            <a:ahLst/>
            <a:cxnLst/>
            <a:rect l="l" t="t" r="r" b="b"/>
            <a:pathLst>
              <a:path h="906144">
                <a:moveTo>
                  <a:pt x="0" y="0"/>
                </a:moveTo>
                <a:lnTo>
                  <a:pt x="0" y="905789"/>
                </a:lnTo>
              </a:path>
            </a:pathLst>
          </a:custGeom>
          <a:ln w="437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56665"/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479456" y="3072460"/>
            <a:ext cx="0" cy="3986529"/>
          </a:xfrm>
          <a:custGeom>
            <a:avLst/>
            <a:gdLst/>
            <a:ahLst/>
            <a:cxnLst/>
            <a:rect l="l" t="t" r="r" b="b"/>
            <a:pathLst>
              <a:path h="3986529">
                <a:moveTo>
                  <a:pt x="0" y="0"/>
                </a:moveTo>
                <a:lnTo>
                  <a:pt x="0" y="3986199"/>
                </a:lnTo>
              </a:path>
            </a:pathLst>
          </a:custGeom>
          <a:ln w="437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56665"/>
            <a:endParaRPr dirty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457593" y="511809"/>
            <a:ext cx="9143365" cy="0"/>
          </a:xfrm>
          <a:custGeom>
            <a:avLst/>
            <a:gdLst/>
            <a:ahLst/>
            <a:cxnLst/>
            <a:rect l="l" t="t" r="r" b="b"/>
            <a:pathLst>
              <a:path w="9143365">
                <a:moveTo>
                  <a:pt x="0" y="0"/>
                </a:moveTo>
                <a:lnTo>
                  <a:pt x="9143225" y="0"/>
                </a:lnTo>
              </a:path>
            </a:pathLst>
          </a:custGeom>
          <a:ln w="584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56665"/>
            <a:endParaRPr dirty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9578955" y="541046"/>
            <a:ext cx="0" cy="6517640"/>
          </a:xfrm>
          <a:custGeom>
            <a:avLst/>
            <a:gdLst/>
            <a:ahLst/>
            <a:cxnLst/>
            <a:rect l="l" t="t" r="r" b="b"/>
            <a:pathLst>
              <a:path h="6517640">
                <a:moveTo>
                  <a:pt x="0" y="0"/>
                </a:moveTo>
                <a:lnTo>
                  <a:pt x="0" y="6517030"/>
                </a:lnTo>
              </a:path>
            </a:pathLst>
          </a:custGeom>
          <a:ln w="437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56665"/>
            <a:endParaRPr dirty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0" y="1446809"/>
            <a:ext cx="5991860" cy="899794"/>
          </a:xfrm>
          <a:custGeom>
            <a:avLst/>
            <a:gdLst/>
            <a:ahLst/>
            <a:cxnLst/>
            <a:rect l="l" t="t" r="r" b="b"/>
            <a:pathLst>
              <a:path w="5991860" h="899794">
                <a:moveTo>
                  <a:pt x="5991326" y="899553"/>
                </a:moveTo>
                <a:lnTo>
                  <a:pt x="0" y="899553"/>
                </a:lnTo>
                <a:lnTo>
                  <a:pt x="0" y="0"/>
                </a:lnTo>
                <a:lnTo>
                  <a:pt x="5991326" y="0"/>
                </a:lnTo>
                <a:lnTo>
                  <a:pt x="5991326" y="899553"/>
                </a:lnTo>
                <a:close/>
              </a:path>
            </a:pathLst>
          </a:custGeom>
          <a:solidFill>
            <a:srgbClr val="F8B226">
              <a:alpha val="89999"/>
            </a:srgbClr>
          </a:solidFill>
        </p:spPr>
        <p:txBody>
          <a:bodyPr wrap="square" lIns="0" tIns="0" rIns="0" bIns="0" rtlCol="0"/>
          <a:lstStyle/>
          <a:p>
            <a:pPr defTabSz="456665"/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4016" y="1470198"/>
            <a:ext cx="903037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63"/>
            <a:ext cx="90525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5"/>
            <a:ext cx="3218688" cy="279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6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5"/>
            <a:ext cx="2313432" cy="279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65"/>
            <a:fld id="{5D3011BF-3E1C-4512-932F-AAD3C127BC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5"/>
            <a:ext cx="2313432" cy="279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65"/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456665"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6665">
        <a:defRPr>
          <a:latin typeface="+mn-lt"/>
          <a:ea typeface="+mn-ea"/>
          <a:cs typeface="+mn-cs"/>
        </a:defRPr>
      </a:lvl2pPr>
      <a:lvl3pPr marL="913331">
        <a:defRPr>
          <a:latin typeface="+mn-lt"/>
          <a:ea typeface="+mn-ea"/>
          <a:cs typeface="+mn-cs"/>
        </a:defRPr>
      </a:lvl3pPr>
      <a:lvl4pPr marL="1369997">
        <a:defRPr>
          <a:latin typeface="+mn-lt"/>
          <a:ea typeface="+mn-ea"/>
          <a:cs typeface="+mn-cs"/>
        </a:defRPr>
      </a:lvl4pPr>
      <a:lvl5pPr marL="1826663">
        <a:defRPr>
          <a:latin typeface="+mn-lt"/>
          <a:ea typeface="+mn-ea"/>
          <a:cs typeface="+mn-cs"/>
        </a:defRPr>
      </a:lvl5pPr>
      <a:lvl6pPr marL="2283328">
        <a:defRPr>
          <a:latin typeface="+mn-lt"/>
          <a:ea typeface="+mn-ea"/>
          <a:cs typeface="+mn-cs"/>
        </a:defRPr>
      </a:lvl6pPr>
      <a:lvl7pPr marL="2739995">
        <a:defRPr>
          <a:latin typeface="+mn-lt"/>
          <a:ea typeface="+mn-ea"/>
          <a:cs typeface="+mn-cs"/>
        </a:defRPr>
      </a:lvl7pPr>
      <a:lvl8pPr marL="3196659">
        <a:defRPr>
          <a:latin typeface="+mn-lt"/>
          <a:ea typeface="+mn-ea"/>
          <a:cs typeface="+mn-cs"/>
        </a:defRPr>
      </a:lvl8pPr>
      <a:lvl9pPr marL="365332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665">
        <a:defRPr>
          <a:latin typeface="+mn-lt"/>
          <a:ea typeface="+mn-ea"/>
          <a:cs typeface="+mn-cs"/>
        </a:defRPr>
      </a:lvl2pPr>
      <a:lvl3pPr marL="913331">
        <a:defRPr>
          <a:latin typeface="+mn-lt"/>
          <a:ea typeface="+mn-ea"/>
          <a:cs typeface="+mn-cs"/>
        </a:defRPr>
      </a:lvl3pPr>
      <a:lvl4pPr marL="1369997">
        <a:defRPr>
          <a:latin typeface="+mn-lt"/>
          <a:ea typeface="+mn-ea"/>
          <a:cs typeface="+mn-cs"/>
        </a:defRPr>
      </a:lvl4pPr>
      <a:lvl5pPr marL="1826663">
        <a:defRPr>
          <a:latin typeface="+mn-lt"/>
          <a:ea typeface="+mn-ea"/>
          <a:cs typeface="+mn-cs"/>
        </a:defRPr>
      </a:lvl5pPr>
      <a:lvl6pPr marL="2283328">
        <a:defRPr>
          <a:latin typeface="+mn-lt"/>
          <a:ea typeface="+mn-ea"/>
          <a:cs typeface="+mn-cs"/>
        </a:defRPr>
      </a:lvl6pPr>
      <a:lvl7pPr marL="2739995">
        <a:defRPr>
          <a:latin typeface="+mn-lt"/>
          <a:ea typeface="+mn-ea"/>
          <a:cs typeface="+mn-cs"/>
        </a:defRPr>
      </a:lvl7pPr>
      <a:lvl8pPr marL="3196659">
        <a:defRPr>
          <a:latin typeface="+mn-lt"/>
          <a:ea typeface="+mn-ea"/>
          <a:cs typeface="+mn-cs"/>
        </a:defRPr>
      </a:lvl8pPr>
      <a:lvl9pPr marL="365332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ation.baltimorecity.gov/ada-transportation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Valorie.lacour@baltimorecity.gov" TargetMode="External"/><Relationship Id="rId4" Type="http://schemas.openxmlformats.org/officeDocument/2006/relationships/hyperlink" Target="mailto:ADACoordinator@baltimorecity.gov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Title:  Baltimore City Department of Transportation"/>
          <p:cNvSpPr txBox="1"/>
          <p:nvPr/>
        </p:nvSpPr>
        <p:spPr>
          <a:xfrm>
            <a:off x="0" y="1463531"/>
            <a:ext cx="5991860" cy="351361"/>
          </a:xfrm>
          <a:prstGeom prst="rect">
            <a:avLst/>
          </a:prstGeom>
        </p:spPr>
        <p:txBody>
          <a:bodyPr vert="horz" wrap="square" lIns="0" tIns="12683" rIns="0" bIns="0" rtlCol="0">
            <a:spAutoFit/>
          </a:bodyPr>
          <a:lstStyle/>
          <a:p>
            <a:pPr marL="12683" algn="ctr" defTabSz="456558">
              <a:spcBef>
                <a:spcPts val="100"/>
              </a:spcBef>
            </a:pPr>
            <a:r>
              <a:rPr sz="2200" b="1" spc="-85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Baltimore Cit</a:t>
            </a:r>
            <a:r>
              <a:rPr lang="en-US" sz="2200" b="1" spc="-85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y</a:t>
            </a:r>
            <a:endParaRPr sz="2200" b="1" spc="-85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" name="object 3" descr="Subtitle: ADA Transition Plan - Prioritization"/>
          <p:cNvSpPr txBox="1">
            <a:spLocks noGrp="1"/>
          </p:cNvSpPr>
          <p:nvPr>
            <p:ph type="title"/>
          </p:nvPr>
        </p:nvSpPr>
        <p:spPr>
          <a:xfrm>
            <a:off x="0" y="1879564"/>
            <a:ext cx="5991860" cy="320583"/>
          </a:xfrm>
          <a:prstGeom prst="rect">
            <a:avLst/>
          </a:prstGeom>
        </p:spPr>
        <p:txBody>
          <a:bodyPr vert="horz" wrap="square" lIns="0" tIns="12683" rIns="0" bIns="0" rtlCol="0">
            <a:spAutoFit/>
          </a:bodyPr>
          <a:lstStyle/>
          <a:p>
            <a:pPr marL="12683" algn="ctr">
              <a:spcBef>
                <a:spcPts val="100"/>
              </a:spcBef>
            </a:pPr>
            <a:r>
              <a:rPr lang="en-US" sz="2000" spc="-85" dirty="0"/>
              <a:t>ADA Transition Plan </a:t>
            </a:r>
            <a:endParaRPr sz="2000" spc="-80" dirty="0"/>
          </a:p>
        </p:txBody>
      </p:sp>
      <p:sp>
        <p:nvSpPr>
          <p:cNvPr id="8" name="object 3" descr="Public participation, September 29, 2022 6:00 PM to 7:30 PM">
            <a:extLst>
              <a:ext uri="{FF2B5EF4-FFF2-40B4-BE49-F238E27FC236}">
                <a16:creationId xmlns:a16="http://schemas.microsoft.com/office/drawing/2014/main" id="{3CE97F58-19A3-4618-A18B-6E3051FE2580}"/>
              </a:ext>
            </a:extLst>
          </p:cNvPr>
          <p:cNvSpPr txBox="1">
            <a:spLocks/>
          </p:cNvSpPr>
          <p:nvPr/>
        </p:nvSpPr>
        <p:spPr>
          <a:xfrm>
            <a:off x="2971800" y="3118984"/>
            <a:ext cx="4495800" cy="1515782"/>
          </a:xfrm>
          <a:prstGeom prst="rect">
            <a:avLst/>
          </a:prstGeom>
        </p:spPr>
        <p:txBody>
          <a:bodyPr vert="horz" wrap="square" lIns="0" tIns="12683" rIns="0" bIns="0" rtlCol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83" algn="r" defTabSz="914400">
              <a:spcBef>
                <a:spcPts val="100"/>
              </a:spcBef>
            </a:pPr>
            <a:r>
              <a:rPr lang="en-US" sz="3200" kern="0" spc="-85" dirty="0"/>
              <a:t>Public Participation</a:t>
            </a:r>
          </a:p>
          <a:p>
            <a:pPr marL="12683" algn="r" defTabSz="914400">
              <a:spcBef>
                <a:spcPts val="100"/>
              </a:spcBef>
            </a:pPr>
            <a:r>
              <a:rPr lang="en-US" sz="3200" kern="0" spc="-85" dirty="0"/>
              <a:t>October 18, 2023</a:t>
            </a:r>
          </a:p>
          <a:p>
            <a:pPr marL="12683" algn="r" defTabSz="914400">
              <a:spcBef>
                <a:spcPts val="100"/>
              </a:spcBef>
            </a:pPr>
            <a:r>
              <a:rPr lang="en-US" sz="3200" kern="0" spc="-85" dirty="0"/>
              <a:t>5:30 PM to 7:30 PM</a:t>
            </a:r>
            <a:endParaRPr lang="en-US" sz="3200" kern="0" spc="-80" dirty="0"/>
          </a:p>
        </p:txBody>
      </p:sp>
      <p:sp>
        <p:nvSpPr>
          <p:cNvPr id="5" name="object 5" descr="Department of Transportation Logo"/>
          <p:cNvSpPr/>
          <p:nvPr/>
        </p:nvSpPr>
        <p:spPr>
          <a:xfrm>
            <a:off x="7239000" y="6350760"/>
            <a:ext cx="1109920" cy="6474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6558"/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object 6" descr="City of Baltimore Logo"/>
          <p:cNvSpPr/>
          <p:nvPr/>
        </p:nvSpPr>
        <p:spPr>
          <a:xfrm>
            <a:off x="8686800" y="6324600"/>
            <a:ext cx="553224" cy="5939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6558"/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35824-3526-1B70-7AAD-75EBA7622B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35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09CDA6-C813-FAFE-9A8D-8FC2480A42B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Prioritization Process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Prioritization Process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D2041AD-380C-4B75-A84B-AC22A9DA4979}"/>
              </a:ext>
            </a:extLst>
          </p:cNvPr>
          <p:cNvSpPr txBox="1">
            <a:spLocks/>
          </p:cNvSpPr>
          <p:nvPr/>
        </p:nvSpPr>
        <p:spPr>
          <a:xfrm>
            <a:off x="502920" y="2301218"/>
            <a:ext cx="9052560" cy="48936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Prioritization is the process of determining where/what ADA upgrades are most needed</a:t>
            </a:r>
          </a:p>
          <a:p>
            <a:pPr defTabSz="914400"/>
            <a:endParaRPr lang="en-US" sz="2600" kern="0" dirty="0">
              <a:latin typeface="Gill Sans MT" panose="020B0502020104020203" pitchFamily="34" charset="0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Tool to help guide the implementation of specific projects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latin typeface="Gill Sans MT" panose="020B0502020104020203" pitchFamily="34" charset="0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Goal is to focus initial efforts and funding on projects in areas identified as high priority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latin typeface="Gill Sans MT" panose="020B0502020104020203" pitchFamily="34" charset="0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The City has considered public input received so far in developing the proposed prioritization methodology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D7CB5-82D7-7769-F66D-9F38A9E1BB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474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988103-007D-6C64-1B5F-87579D75B87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Prioritization Methodology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Prioritization Methodology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D2041AD-380C-4B75-A84B-AC22A9DA4979}"/>
              </a:ext>
            </a:extLst>
          </p:cNvPr>
          <p:cNvSpPr txBox="1">
            <a:spLocks/>
          </p:cNvSpPr>
          <p:nvPr/>
        </p:nvSpPr>
        <p:spPr>
          <a:xfrm>
            <a:off x="502920" y="2301218"/>
            <a:ext cx="9403080" cy="48936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Proposed prioritization methodology:</a:t>
            </a:r>
          </a:p>
          <a:p>
            <a:pPr marL="914400" lvl="1" indent="-457200" defTabSz="914400">
              <a:buFont typeface="Wingdings" panose="05000000000000000000" pitchFamily="2" charset="2"/>
              <a:buChar char="§"/>
            </a:pPr>
            <a:r>
              <a:rPr lang="en-US" sz="2600" kern="0" dirty="0">
                <a:latin typeface="Gill Sans MT" panose="020B0502020104020203" pitchFamily="34" charset="0"/>
              </a:rPr>
              <a:t>Based on land use and demographic factors throughout Baltimore</a:t>
            </a:r>
            <a:endParaRPr lang="en-US" sz="2600" strike="sngStrike" kern="0" dirty="0">
              <a:latin typeface="Gill Sans MT" panose="020B0502020104020203" pitchFamily="34" charset="0"/>
            </a:endParaRPr>
          </a:p>
          <a:p>
            <a:pPr marL="914400" lvl="1" indent="-457200" defTabSz="914400">
              <a:buFont typeface="Wingdings" panose="05000000000000000000" pitchFamily="2" charset="2"/>
              <a:buChar char="§"/>
            </a:pPr>
            <a:r>
              <a:rPr lang="en-US" sz="2600" kern="0" dirty="0">
                <a:latin typeface="Gill Sans MT" panose="020B0502020104020203" pitchFamily="34" charset="0"/>
              </a:rPr>
              <a:t>Serve the most critical life functions</a:t>
            </a:r>
            <a:endParaRPr lang="en-US" sz="2600" strike="sngStrike" kern="0" dirty="0">
              <a:latin typeface="Gill Sans MT" panose="020B0502020104020203" pitchFamily="34" charset="0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latin typeface="Gill Sans MT" panose="020B0502020104020203" pitchFamily="34" charset="0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Ten (10) prioritization criteria were established, and each was given a point ranking</a:t>
            </a:r>
            <a:endParaRPr lang="en-US" sz="2600" strike="sngStrike" kern="0" dirty="0">
              <a:latin typeface="Gill Sans MT" panose="020B0502020104020203" pitchFamily="34" charset="0"/>
            </a:endParaRPr>
          </a:p>
          <a:p>
            <a:pPr marL="914400" lvl="1" indent="-457200" defTabSz="914400">
              <a:buFont typeface="Wingdings" panose="05000000000000000000" pitchFamily="2" charset="2"/>
              <a:buChar char="§"/>
            </a:pPr>
            <a:r>
              <a:rPr lang="en-US" sz="2600" kern="0" dirty="0">
                <a:latin typeface="Gill Sans MT" panose="020B0502020104020203" pitchFamily="34" charset="0"/>
              </a:rPr>
              <a:t>A GIS-based prioritization map was created, combining all destinations from the 10 prioritization criteria with their respective point values.</a:t>
            </a:r>
            <a:endParaRPr lang="en-US" sz="2600" strike="sngStrike" kern="0" dirty="0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5C8D6-BA2F-4A62-846E-4688260F8DB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168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068079A-E648-0923-5D31-5CB88060CEB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Prioritization</a:t>
            </a:r>
            <a:r>
              <a:rPr lang="en-US" baseline="0" dirty="0"/>
              <a:t> Criteria</a:t>
            </a:r>
            <a:endParaRPr lang="en-US" dirty="0"/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Prioritization Criteria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3CAB787-9E2C-DD00-1027-ADB6D00C8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01440"/>
              </p:ext>
            </p:extLst>
          </p:nvPr>
        </p:nvGraphicFramePr>
        <p:xfrm>
          <a:off x="1295400" y="2308246"/>
          <a:ext cx="7185025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4557">
                  <a:extLst>
                    <a:ext uri="{9D8B030D-6E8A-4147-A177-3AD203B41FA5}">
                      <a16:colId xmlns:a16="http://schemas.microsoft.com/office/drawing/2014/main" val="765068802"/>
                    </a:ext>
                  </a:extLst>
                </a:gridCol>
                <a:gridCol w="2770468">
                  <a:extLst>
                    <a:ext uri="{9D8B030D-6E8A-4147-A177-3AD203B41FA5}">
                      <a16:colId xmlns:a16="http://schemas.microsoft.com/office/drawing/2014/main" val="2987535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Proposed Prioritization Criteria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Maximum Possible Points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96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  Equity Priority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 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75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  Mobility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446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3.  Health Care 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trike="noStrike" dirty="0">
                          <a:solidFill>
                            <a:schemeClr val="tx1"/>
                          </a:solidFill>
                        </a:rPr>
                        <a:t>5 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027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4.  Educational 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322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5.  Employment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206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6.  Pedestrian Hazards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40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7.  Parks and Recreation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152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8.  Government Offices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339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9.  Police and Fire Stations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15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10.  Residential and/or Commercial 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72293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BB794-2147-8773-D647-299EB465EB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159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301F77-A151-5D94-725C-FC5ABB1FA5C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Equity Priority Areas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Equity Priority Areas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253310" y="2040553"/>
            <a:ext cx="4736244" cy="48936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914400">
              <a:buFont typeface="+mj-lt"/>
              <a:buAutoNum type="arabicPeriod"/>
            </a:pPr>
            <a:r>
              <a:rPr lang="en-US" sz="1600" kern="0" dirty="0">
                <a:latin typeface="Gill Sans MT" panose="020B0502020104020203" pitchFamily="34" charset="0"/>
              </a:rPr>
              <a:t>Identified using Baltimore City’s Equity Composite Score and Healthy Food Priority Areas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Gill Sans MT" panose="020B0502020104020203" pitchFamily="34" charset="0"/>
              </a:rPr>
              <a:t>Equity composite scores consist of the following demographic indicators: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Gill Sans MT" panose="020B0502020104020203" pitchFamily="34" charset="0"/>
              </a:rPr>
              <a:t>Populations with a Disability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Gill Sans MT" panose="020B0502020104020203" pitchFamily="34" charset="0"/>
              </a:rPr>
              <a:t>Commuters Using Public Transportation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Gill Sans MT" panose="020B0502020104020203" pitchFamily="34" charset="0"/>
              </a:rPr>
              <a:t>Black and African American Populations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Gill Sans MT" panose="020B0502020104020203" pitchFamily="34" charset="0"/>
              </a:rPr>
              <a:t>Hispanic and Latino Populations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Gill Sans MT" panose="020B0502020104020203" pitchFamily="34" charset="0"/>
              </a:rPr>
              <a:t>Populations Living Below the Poverty Line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Gill Sans MT" panose="020B0502020104020203" pitchFamily="34" charset="0"/>
              </a:rPr>
              <a:t>Households with No Vehicle Access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Gill Sans MT" panose="020B0502020104020203" pitchFamily="34" charset="0"/>
              </a:rPr>
              <a:t>Median Age of the Population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Gill Sans MT" panose="020B0502020104020203" pitchFamily="34" charset="0"/>
              </a:rPr>
              <a:t>Unemployment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Gill Sans MT" panose="020B0502020104020203" pitchFamily="34" charset="0"/>
              </a:rPr>
              <a:t>Educational Attainment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Gill Sans MT" panose="020B0502020104020203" pitchFamily="34" charset="0"/>
              </a:rPr>
              <a:t>Equity Composite Scores given point values of 2, 4, or 5 points.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Gill Sans MT" panose="020B0502020104020203" pitchFamily="34" charset="0"/>
              </a:rPr>
              <a:t>Healthy Food Priority Areas given an additional 2 points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B050"/>
                </a:solidFill>
                <a:latin typeface="Gill Sans MT" panose="020B0502020104020203" pitchFamily="34" charset="0"/>
              </a:rPr>
              <a:t>Total maximum score: 7 points</a:t>
            </a:r>
          </a:p>
        </p:txBody>
      </p:sp>
      <p:pic>
        <p:nvPicPr>
          <p:cNvPr id="6" name="Picture 5" descr="Map showing the equity priority areas and healthy food priority areas in Baltimore City.">
            <a:extLst>
              <a:ext uri="{FF2B5EF4-FFF2-40B4-BE49-F238E27FC236}">
                <a16:creationId xmlns:a16="http://schemas.microsoft.com/office/drawing/2014/main" id="{EB253E50-5863-433C-AD79-91E0B6E56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44" y="873961"/>
            <a:ext cx="4898731" cy="66482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9D8F1-6061-D864-064E-5D06017A591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58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9B225C-9226-A457-E883-286E04D6FF8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Mobility Access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Mobility Access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567643" y="2058987"/>
            <a:ext cx="4419600" cy="563721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kern="0" dirty="0">
                <a:latin typeface="Gill Sans MT" panose="020B0502020104020203" pitchFamily="34" charset="0"/>
              </a:rPr>
              <a:t>2. Includes: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kern="0" dirty="0">
                <a:latin typeface="Gill Sans MT" panose="020B0502020104020203" pitchFamily="34" charset="0"/>
              </a:rPr>
              <a:t>Areas within 1/8 mile of :</a:t>
            </a:r>
          </a:p>
          <a:p>
            <a:pPr marL="1200150" lvl="2" indent="-285750" defTabSz="914400">
              <a:buFont typeface="Arial" panose="020B0604020202020204" pitchFamily="34" charset="0"/>
              <a:buChar char="•"/>
            </a:pPr>
            <a:r>
              <a:rPr lang="en-US" kern="0" dirty="0">
                <a:latin typeface="Gill Sans MT" panose="020B0502020104020203" pitchFamily="34" charset="0"/>
              </a:rPr>
              <a:t>Gateway Corridors</a:t>
            </a:r>
          </a:p>
          <a:p>
            <a:pPr marL="1200150" lvl="2" indent="-285750" defTabSz="914400">
              <a:buFont typeface="Arial" panose="020B0604020202020204" pitchFamily="34" charset="0"/>
              <a:buChar char="•"/>
            </a:pPr>
            <a:r>
              <a:rPr lang="en-US" kern="0" dirty="0">
                <a:latin typeface="Gill Sans MT" panose="020B0502020104020203" pitchFamily="34" charset="0"/>
              </a:rPr>
              <a:t>Priority Bus Transit Corridors</a:t>
            </a:r>
          </a:p>
          <a:p>
            <a:pPr marL="1200150" lvl="2" indent="-285750" defTabSz="914400">
              <a:buFont typeface="Arial" panose="020B0604020202020204" pitchFamily="34" charset="0"/>
              <a:buChar char="•"/>
            </a:pPr>
            <a:r>
              <a:rPr lang="en-US" kern="0" dirty="0">
                <a:latin typeface="Gill Sans MT" panose="020B0502020104020203" pitchFamily="34" charset="0"/>
              </a:rPr>
              <a:t>Charm City Circulator Routes</a:t>
            </a:r>
          </a:p>
          <a:p>
            <a:pPr marL="1200150" lvl="2" indent="-285750" defTabSz="914400">
              <a:buFont typeface="Arial" panose="020B0604020202020204" pitchFamily="34" charset="0"/>
              <a:buChar char="•"/>
            </a:pPr>
            <a:r>
              <a:rPr lang="en-US" kern="0" dirty="0">
                <a:latin typeface="Gill Sans MT" panose="020B0502020104020203" pitchFamily="34" charset="0"/>
              </a:rPr>
              <a:t>Separated Bike Lane Network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kern="0" dirty="0">
                <a:latin typeface="Gill Sans MT" panose="020B0502020104020203" pitchFamily="34" charset="0"/>
              </a:rPr>
              <a:t>Areas within ¼ mile of :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kern="0" dirty="0">
                <a:latin typeface="Gill Sans MT" panose="020B0502020104020203" pitchFamily="34" charset="0"/>
              </a:rPr>
              <a:t>MTA Metro SubwayLink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kern="0" dirty="0">
                <a:latin typeface="Gill Sans MT" panose="020B0502020104020203" pitchFamily="34" charset="0"/>
              </a:rPr>
              <a:t>MTA Light RailLink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kern="0" dirty="0">
                <a:latin typeface="Gill Sans MT" panose="020B0502020104020203" pitchFamily="34" charset="0"/>
              </a:rPr>
              <a:t>Amtrak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kern="0" dirty="0">
                <a:latin typeface="Gill Sans MT" panose="020B0502020104020203" pitchFamily="34" charset="0"/>
              </a:rPr>
              <a:t>Water Taxi Stops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kern="0" dirty="0">
                <a:latin typeface="Gill Sans MT" panose="020B0502020104020203" pitchFamily="34" charset="0"/>
              </a:rPr>
              <a:t>MTA Mobility customers and residential handicap parking permits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B050"/>
                </a:solidFill>
                <a:latin typeface="Gill Sans MT" panose="020B0502020104020203" pitchFamily="34" charset="0"/>
              </a:rPr>
              <a:t>Score: 5 points</a:t>
            </a:r>
          </a:p>
          <a:p>
            <a:pPr lvl="1" defTabSz="914400"/>
            <a:endParaRPr lang="en-US" kern="0" dirty="0">
              <a:latin typeface="Gill Sans MT" panose="020B0502020104020203" pitchFamily="34" charset="0"/>
            </a:endParaRPr>
          </a:p>
          <a:p>
            <a:pPr marL="346075" indent="-346075" defTabSz="914400"/>
            <a:r>
              <a:rPr lang="en-US" kern="0" dirty="0">
                <a:latin typeface="Gill Sans MT" panose="020B0502020104020203" pitchFamily="34" charset="0"/>
              </a:rPr>
              <a:t>	</a:t>
            </a:r>
            <a:r>
              <a:rPr lang="en-US" i="1" kern="0" dirty="0">
                <a:latin typeface="Gill Sans MT" panose="020B0502020104020203" pitchFamily="34" charset="0"/>
              </a:rPr>
              <a:t>Note: All areas within 300 feet of MTA or CCC bus stops receive one additional point for a total maximum score of </a:t>
            </a:r>
            <a:r>
              <a:rPr lang="en-US" i="1" kern="0" dirty="0">
                <a:solidFill>
                  <a:srgbClr val="00B050"/>
                </a:solidFill>
                <a:latin typeface="Gill Sans MT" panose="020B0502020104020203" pitchFamily="34" charset="0"/>
              </a:rPr>
              <a:t>6 points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1600" kern="0" dirty="0">
              <a:latin typeface="Gill Sans MT" panose="020B0502020104020203" pitchFamily="34" charset="0"/>
            </a:endParaRPr>
          </a:p>
        </p:txBody>
      </p:sp>
      <p:pic>
        <p:nvPicPr>
          <p:cNvPr id="6" name="Picture 5" descr="Map showing the priority transit corridors, Circulator routes, bike lane network, and transit stops in Baltimore City.">
            <a:extLst>
              <a:ext uri="{FF2B5EF4-FFF2-40B4-BE49-F238E27FC236}">
                <a16:creationId xmlns:a16="http://schemas.microsoft.com/office/drawing/2014/main" id="{67A16013-79B8-437B-9E0B-CAA4FD11D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9701" y="862838"/>
            <a:ext cx="4862174" cy="65986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D38FE-000D-3971-9CC1-7515FF2853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142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2A779AD-8CF0-9113-3CA2-3339E9373C7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Health Care facilities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Health Care Facilities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456577" y="2152385"/>
            <a:ext cx="5487023" cy="48936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kern="0" dirty="0">
                <a:latin typeface="Gill Sans MT" panose="020B0502020104020203" pitchFamily="34" charset="0"/>
              </a:rPr>
              <a:t>3.  </a:t>
            </a:r>
            <a:r>
              <a:rPr lang="en-US" sz="2400" kern="0" dirty="0">
                <a:latin typeface="Gill Sans MT" panose="020B0502020104020203" pitchFamily="34" charset="0"/>
              </a:rPr>
              <a:t>Areas within ¼ mile of: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Gill Sans MT" panose="020B0502020104020203" pitchFamily="34" charset="0"/>
              </a:rPr>
              <a:t>Hospitals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Gill Sans MT" panose="020B0502020104020203" pitchFamily="34" charset="0"/>
              </a:rPr>
              <a:t>Assisted Living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Gill Sans MT" panose="020B0502020104020203" pitchFamily="34" charset="0"/>
              </a:rPr>
              <a:t>Dialysis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Gill Sans MT" panose="020B0502020104020203" pitchFamily="34" charset="0"/>
              </a:rPr>
              <a:t>Geriatric Care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Gill Sans MT" panose="020B0502020104020203" pitchFamily="34" charset="0"/>
              </a:rPr>
              <a:t>Hospice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Gill Sans MT" panose="020B0502020104020203" pitchFamily="34" charset="0"/>
              </a:rPr>
              <a:t>Long-term Care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Gill Sans MT" panose="020B0502020104020203" pitchFamily="34" charset="0"/>
              </a:rPr>
              <a:t>Psychiatric Hospitals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Gill Sans MT" panose="020B0502020104020203" pitchFamily="34" charset="0"/>
              </a:rPr>
              <a:t>Rehabilitation Hospitals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Gill Sans MT" panose="020B0502020104020203" pitchFamily="34" charset="0"/>
              </a:rPr>
              <a:t>Other health facilities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00B050"/>
                </a:solidFill>
                <a:latin typeface="Gill Sans MT" panose="020B0502020104020203" pitchFamily="34" charset="0"/>
              </a:rPr>
              <a:t>Score: 5 points</a:t>
            </a:r>
          </a:p>
        </p:txBody>
      </p:sp>
      <p:pic>
        <p:nvPicPr>
          <p:cNvPr id="2" name="Picture 1" descr="Map showing a quarter-mile radius around all health care facilities in Baltimore City.">
            <a:extLst>
              <a:ext uri="{FF2B5EF4-FFF2-40B4-BE49-F238E27FC236}">
                <a16:creationId xmlns:a16="http://schemas.microsoft.com/office/drawing/2014/main" id="{1BAD79C5-EF1E-42B9-9E98-99AE5BB30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462" y="836151"/>
            <a:ext cx="4885478" cy="66278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678BB-1CE3-62F1-95B7-CC45E31D260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83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24E3E-13F4-C6CD-7E7E-CE27E2E7079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Educational Facilities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Educational Facilities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655320" y="2209800"/>
            <a:ext cx="4418079" cy="48936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600" kern="0" dirty="0">
                <a:latin typeface="Gill Sans MT" panose="020B0502020104020203" pitchFamily="34" charset="0"/>
              </a:rPr>
              <a:t>4.  All areas within ¼ mile of: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BCPSS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Public Libraries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Higher Education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Other Schools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solidFill>
                  <a:srgbClr val="00B050"/>
                </a:solidFill>
                <a:latin typeface="Gill Sans MT" panose="020B0502020104020203" pitchFamily="34" charset="0"/>
              </a:rPr>
              <a:t>Score: 4 points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latin typeface="Gill Sans MT" panose="020B0502020104020203" pitchFamily="34" charset="0"/>
            </a:endParaRPr>
          </a:p>
        </p:txBody>
      </p:sp>
      <p:pic>
        <p:nvPicPr>
          <p:cNvPr id="6" name="Picture 5" descr="Map showing a quarter-mile radius around all educational facilities in Baltimore City.">
            <a:extLst>
              <a:ext uri="{FF2B5EF4-FFF2-40B4-BE49-F238E27FC236}">
                <a16:creationId xmlns:a16="http://schemas.microsoft.com/office/drawing/2014/main" id="{986ED44D-1EE8-4A11-B553-054349D8C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762" y="895817"/>
            <a:ext cx="4894178" cy="66420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8CBF0-4CE9-F4DB-3CA4-F6D6149FED8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76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E593EF-56F0-595B-F032-CB2409FC6C0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Employment Areas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Employment Areas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655320" y="2453618"/>
            <a:ext cx="4145280" cy="48936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600" kern="0" dirty="0">
                <a:latin typeface="Gill Sans MT" panose="020B0502020104020203" pitchFamily="34" charset="0"/>
              </a:rPr>
              <a:t>5.  US Census Data used to identify areas of high job density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solidFill>
                  <a:srgbClr val="00B050"/>
                </a:solidFill>
                <a:latin typeface="Gill Sans MT" panose="020B0502020104020203" pitchFamily="34" charset="0"/>
              </a:rPr>
              <a:t>Score: 4 points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latin typeface="Gill Sans MT" panose="020B0502020104020203" pitchFamily="34" charset="0"/>
            </a:endParaRPr>
          </a:p>
        </p:txBody>
      </p:sp>
      <p:pic>
        <p:nvPicPr>
          <p:cNvPr id="6" name="Picture 5" descr="Map showing areas of high job density in Baltimore City based on U.S. Census data.">
            <a:extLst>
              <a:ext uri="{FF2B5EF4-FFF2-40B4-BE49-F238E27FC236}">
                <a16:creationId xmlns:a16="http://schemas.microsoft.com/office/drawing/2014/main" id="{D83A0709-D33C-4915-A58D-69AF27E41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419" y="901701"/>
            <a:ext cx="4894179" cy="66420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6E51C-D1C4-823A-6009-BDC79CEC5BF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563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98D6F8-4F46-245A-5172-2A55F0BE4F3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Pedestrian Hazards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Pedestrian Hazards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361434" y="2040553"/>
            <a:ext cx="4439165" cy="48936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400" kern="0" dirty="0">
                <a:latin typeface="Gill Sans MT" panose="020B0502020104020203" pitchFamily="34" charset="0"/>
              </a:rPr>
              <a:t>6.  Pedestrian crash data was used to identify areas where pedestrian crashes have occurred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Gill Sans MT" panose="020B0502020104020203" pitchFamily="34" charset="0"/>
              </a:rPr>
              <a:t>Score:</a:t>
            </a:r>
          </a:p>
          <a:p>
            <a:pPr marL="1257300" lvl="2" indent="-3429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Gill Sans MT" panose="020B0502020104020203" pitchFamily="34" charset="0"/>
              </a:rPr>
              <a:t>Medium pedestrian crash density: </a:t>
            </a:r>
            <a:r>
              <a:rPr lang="en-US" sz="2400" kern="0" dirty="0">
                <a:solidFill>
                  <a:srgbClr val="00B050"/>
                </a:solidFill>
                <a:latin typeface="Gill Sans MT" panose="020B0502020104020203" pitchFamily="34" charset="0"/>
              </a:rPr>
              <a:t>1 point</a:t>
            </a:r>
          </a:p>
          <a:p>
            <a:pPr marL="1257300" lvl="2" indent="-3429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Gill Sans MT" panose="020B0502020104020203" pitchFamily="34" charset="0"/>
              </a:rPr>
              <a:t>High pedestrian crash density: </a:t>
            </a:r>
            <a:r>
              <a:rPr lang="en-US" sz="2400" kern="0" dirty="0">
                <a:solidFill>
                  <a:srgbClr val="00B050"/>
                </a:solidFill>
                <a:latin typeface="Gill Sans MT" panose="020B0502020104020203" pitchFamily="34" charset="0"/>
              </a:rPr>
              <a:t>2 points</a:t>
            </a:r>
          </a:p>
          <a:p>
            <a:pPr marL="1257300" lvl="2" indent="-3429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Gill Sans MT" panose="020B0502020104020203" pitchFamily="34" charset="0"/>
              </a:rPr>
              <a:t>Very high pedestrian crash density: </a:t>
            </a:r>
            <a:r>
              <a:rPr lang="en-US" sz="2400" kern="0" dirty="0">
                <a:solidFill>
                  <a:srgbClr val="00B050"/>
                </a:solidFill>
                <a:latin typeface="Gill Sans MT" panose="020B0502020104020203" pitchFamily="34" charset="0"/>
              </a:rPr>
              <a:t>3 points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endParaRPr lang="en-US" sz="1600" kern="0" dirty="0">
              <a:latin typeface="Gill Sans MT" panose="020B0502020104020203" pitchFamily="34" charset="0"/>
            </a:endParaRPr>
          </a:p>
        </p:txBody>
      </p:sp>
      <p:pic>
        <p:nvPicPr>
          <p:cNvPr id="6" name="Picture 5" descr="Map showing pedestrian crash density in Baltimore City.">
            <a:extLst>
              <a:ext uri="{FF2B5EF4-FFF2-40B4-BE49-F238E27FC236}">
                <a16:creationId xmlns:a16="http://schemas.microsoft.com/office/drawing/2014/main" id="{A08E963C-801B-4D56-B16B-9B3FA4460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762" y="812031"/>
            <a:ext cx="4894178" cy="66420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18FAC-A287-0B0B-5A92-A7A5C930673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94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23C201-8D2F-D9BD-BF7F-52DBB4795AF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Parks and Recreation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Parks and Recreation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268855" y="2453618"/>
            <a:ext cx="9475855" cy="48936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914400">
              <a:buAutoNum type="arabicPeriod" startAt="7"/>
            </a:pPr>
            <a:r>
              <a:rPr lang="en-US" sz="2600" kern="0" dirty="0">
                <a:latin typeface="Gill Sans MT" panose="020B0502020104020203" pitchFamily="34" charset="0"/>
              </a:rPr>
              <a:t>Areas within 1/8 mile of: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public parks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recreational facilities 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solidFill>
                  <a:srgbClr val="00B050"/>
                </a:solidFill>
                <a:latin typeface="Gill Sans MT" panose="020B0502020104020203" pitchFamily="34" charset="0"/>
              </a:rPr>
              <a:t>Score: 3 points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endParaRPr lang="en-US" kern="0" dirty="0">
              <a:latin typeface="Gill Sans MT" panose="020B0502020104020203" pitchFamily="34" charset="0"/>
            </a:endParaRPr>
          </a:p>
        </p:txBody>
      </p:sp>
      <p:pic>
        <p:nvPicPr>
          <p:cNvPr id="6" name="Picture 5" descr="Map showing an eighth-of-a-mile radius around all parks and recreational facilities in Baltimore City.">
            <a:extLst>
              <a:ext uri="{FF2B5EF4-FFF2-40B4-BE49-F238E27FC236}">
                <a16:creationId xmlns:a16="http://schemas.microsoft.com/office/drawing/2014/main" id="{A8AA996C-F6A5-4108-B6B9-6C81B3FA5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38" y="792631"/>
            <a:ext cx="4913907" cy="66688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AA5CC-61A6-92F8-237F-14188074073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871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b="26195"/>
          <a:stretch/>
        </p:blipFill>
        <p:spPr>
          <a:xfrm>
            <a:off x="0" y="2"/>
            <a:ext cx="10058400" cy="14098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D1F13AF-E491-DD4A-87F7-8C50D805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10896"/>
            <a:ext cx="9052560" cy="27699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Parallelogramm 8" descr="Title: Agenda"/>
          <p:cNvSpPr/>
          <p:nvPr/>
        </p:nvSpPr>
        <p:spPr>
          <a:xfrm>
            <a:off x="456577" y="1180529"/>
            <a:ext cx="4248472" cy="821997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0" rIns="0" bIns="4571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Agenda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800" y="2002526"/>
            <a:ext cx="9052560" cy="560153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Introductions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Rules for a successful meeting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Brief overview of ADA and City ADA Transition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Status update on the Transition Plan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What we heard from you at prior public meetings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Detailed look at the proposed prioritization methodology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Feedback and next steps</a:t>
            </a:r>
          </a:p>
          <a:p>
            <a:endParaRPr lang="en-US" sz="26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93525E-D4E6-357E-59B7-AEF5B0EFC32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04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neral picture of Baltimore City Stree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627450-9E53-03F1-0622-B8B5EC5D3F2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Government Offices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Government Offices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655320" y="2453618"/>
            <a:ext cx="4306014" cy="48936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600" kern="0" dirty="0">
                <a:latin typeface="Gill Sans MT" panose="020B0502020104020203" pitchFamily="34" charset="0"/>
              </a:rPr>
              <a:t>8.  Areas within ¼ mile of: 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City 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State 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Federal 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Post offices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solidFill>
                  <a:srgbClr val="00B050"/>
                </a:solidFill>
                <a:latin typeface="Gill Sans MT" panose="020B0502020104020203" pitchFamily="34" charset="0"/>
              </a:rPr>
              <a:t>Score: 2 points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endParaRPr lang="en-US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Picture 5" descr="Map showing a quarter-mile radius around all government offices in Baltimore City.">
            <a:extLst>
              <a:ext uri="{FF2B5EF4-FFF2-40B4-BE49-F238E27FC236}">
                <a16:creationId xmlns:a16="http://schemas.microsoft.com/office/drawing/2014/main" id="{36E33300-63BF-415D-B48F-24E55D50F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16" y="851572"/>
            <a:ext cx="4915424" cy="66709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A15CE-2BFA-741D-B50F-F1EA453B40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447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63400-8A0D-E995-20D1-79E6361C77E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Police and Fire Stations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Police and Fire Stations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655320" y="2453618"/>
            <a:ext cx="4145280" cy="48936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600" kern="0" dirty="0">
                <a:latin typeface="Gill Sans MT" panose="020B0502020104020203" pitchFamily="34" charset="0"/>
              </a:rPr>
              <a:t>9.  Areas within ¼ mile of a police or fire station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solidFill>
                  <a:srgbClr val="00B050"/>
                </a:solidFill>
                <a:latin typeface="Gill Sans MT" panose="020B0502020104020203" pitchFamily="34" charset="0"/>
              </a:rPr>
              <a:t>Score: 1 point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endParaRPr lang="en-US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Picture 5" descr="Map showing a quarter-mile radius around all police and fire stations in Baltimore City.">
            <a:extLst>
              <a:ext uri="{FF2B5EF4-FFF2-40B4-BE49-F238E27FC236}">
                <a16:creationId xmlns:a16="http://schemas.microsoft.com/office/drawing/2014/main" id="{DBC84352-D191-4EE5-99F6-EF93B0E24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69" y="796751"/>
            <a:ext cx="4910871" cy="66647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62470-E3EC-B1F8-527A-503A496ACE2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41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86AB79-EB07-55E0-6814-5E75EFAFD6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0061" y="145401"/>
            <a:ext cx="9052560" cy="1243584"/>
          </a:xfrm>
        </p:spPr>
        <p:txBody>
          <a:bodyPr/>
          <a:lstStyle/>
          <a:p>
            <a:r>
              <a:rPr lang="en-US" dirty="0"/>
              <a:t>Land Use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Land Use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655320" y="2453618"/>
            <a:ext cx="4221480" cy="48936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600" kern="0" dirty="0">
                <a:latin typeface="Gill Sans MT" panose="020B0502020104020203" pitchFamily="34" charset="0"/>
              </a:rPr>
              <a:t>10.  Areas of residential and/or commercial land use 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solidFill>
                  <a:srgbClr val="00B050"/>
                </a:solidFill>
                <a:latin typeface="Gill Sans MT" panose="020B0502020104020203" pitchFamily="34" charset="0"/>
              </a:rPr>
              <a:t>Score: 1 point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endParaRPr lang="en-US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Picture 5" descr="Map showing areas of residential and/or commercial land use in Baltimore City.">
            <a:extLst>
              <a:ext uri="{FF2B5EF4-FFF2-40B4-BE49-F238E27FC236}">
                <a16:creationId xmlns:a16="http://schemas.microsoft.com/office/drawing/2014/main" id="{202EB835-AEE1-4917-9601-4AD724213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6968" y="767193"/>
            <a:ext cx="4921238" cy="66788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CB1B0-4C92-2B64-C258-2E2A6F183F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66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ECD867-211B-8F89-C40F-9A3D2F896C2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Prioritization Results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Prioritization Results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609600" y="2258537"/>
            <a:ext cx="9052560" cy="48936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Scores range from 0 to 36 points. Higher scoring areas should be prioritized first, followed by lower scoring areas.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latin typeface="Gill Sans MT" panose="020B0502020104020203" pitchFamily="34" charset="0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The color-coded output “heat” map reflects five classes of priority score.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latin typeface="Gill Sans MT" panose="020B0502020104020203" pitchFamily="34" charset="0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Score classes correspond to: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1 - 24</a:t>
            </a:r>
            <a:r>
              <a:rPr lang="en-US" sz="2600" kern="0" baseline="30000" dirty="0">
                <a:latin typeface="Gill Sans MT" panose="020B0502020104020203" pitchFamily="34" charset="0"/>
              </a:rPr>
              <a:t>th</a:t>
            </a:r>
            <a:r>
              <a:rPr lang="en-US" sz="2600" kern="0" dirty="0">
                <a:latin typeface="Gill Sans MT" panose="020B0502020104020203" pitchFamily="34" charset="0"/>
              </a:rPr>
              <a:t> percentile 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25 - 49</a:t>
            </a:r>
            <a:r>
              <a:rPr lang="en-US" sz="2600" kern="0" baseline="30000" dirty="0">
                <a:latin typeface="Gill Sans MT" panose="020B0502020104020203" pitchFamily="34" charset="0"/>
              </a:rPr>
              <a:t>th</a:t>
            </a:r>
            <a:r>
              <a:rPr lang="en-US" sz="2600" kern="0" dirty="0">
                <a:latin typeface="Gill Sans MT" panose="020B0502020104020203" pitchFamily="34" charset="0"/>
              </a:rPr>
              <a:t> percentile 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50 - 74</a:t>
            </a:r>
            <a:r>
              <a:rPr lang="en-US" sz="2600" kern="0" baseline="30000" dirty="0">
                <a:latin typeface="Gill Sans MT" panose="020B0502020104020203" pitchFamily="34" charset="0"/>
              </a:rPr>
              <a:t>th</a:t>
            </a:r>
            <a:r>
              <a:rPr lang="en-US" sz="2600" kern="0" dirty="0">
                <a:latin typeface="Gill Sans MT" panose="020B0502020104020203" pitchFamily="34" charset="0"/>
              </a:rPr>
              <a:t> percentile 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75 - 89</a:t>
            </a:r>
            <a:r>
              <a:rPr lang="en-US" sz="2600" kern="0" baseline="30000" dirty="0">
                <a:latin typeface="Gill Sans MT" panose="020B0502020104020203" pitchFamily="34" charset="0"/>
              </a:rPr>
              <a:t>th</a:t>
            </a:r>
            <a:r>
              <a:rPr lang="en-US" sz="2600" kern="0" dirty="0">
                <a:latin typeface="Gill Sans MT" panose="020B0502020104020203" pitchFamily="34" charset="0"/>
              </a:rPr>
              <a:t> percentile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90</a:t>
            </a:r>
            <a:r>
              <a:rPr lang="en-US" sz="2600" kern="0" baseline="30000" dirty="0">
                <a:latin typeface="Gill Sans MT" panose="020B0502020104020203" pitchFamily="34" charset="0"/>
              </a:rPr>
              <a:t>th</a:t>
            </a:r>
            <a:r>
              <a:rPr lang="en-US" sz="2600" kern="0" dirty="0">
                <a:latin typeface="Gill Sans MT" panose="020B0502020104020203" pitchFamily="34" charset="0"/>
              </a:rPr>
              <a:t> + percentile of scores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1D0FD-CE6A-BD68-ED83-54DC714026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933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3" name="Parallelogramm 8"/>
          <p:cNvSpPr/>
          <p:nvPr/>
        </p:nvSpPr>
        <p:spPr>
          <a:xfrm>
            <a:off x="152400" y="1143000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Prioritization Results Map</a:t>
            </a:r>
          </a:p>
        </p:txBody>
      </p:sp>
      <p:pic>
        <p:nvPicPr>
          <p:cNvPr id="2" name="Picture 1" descr="Chart of priority score Percentile&#10;Lower Priority 1-49&#10;Higher Priority score 50-100">
            <a:extLst>
              <a:ext uri="{FF2B5EF4-FFF2-40B4-BE49-F238E27FC236}">
                <a16:creationId xmlns:a16="http://schemas.microsoft.com/office/drawing/2014/main" id="{078DB617-6365-DB22-0CF4-4C2207BDC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" t="87133" r="86416"/>
          <a:stretch/>
        </p:blipFill>
        <p:spPr>
          <a:xfrm>
            <a:off x="2152897" y="2667000"/>
            <a:ext cx="1638301" cy="2207953"/>
          </a:xfrm>
          <a:prstGeom prst="rect">
            <a:avLst/>
          </a:prstGeom>
        </p:spPr>
      </p:pic>
      <p:sp>
        <p:nvSpPr>
          <p:cNvPr id="5" name="Arrow: Up-Down 4" descr="Arrow&#10;Pointing to lower priority (green color)&#10;Pointing to higher priority (red color)">
            <a:extLst>
              <a:ext uri="{FF2B5EF4-FFF2-40B4-BE49-F238E27FC236}">
                <a16:creationId xmlns:a16="http://schemas.microsoft.com/office/drawing/2014/main" id="{CCD9EEB4-FC3E-C219-7386-A4A78779FD0E}"/>
              </a:ext>
            </a:extLst>
          </p:cNvPr>
          <p:cNvSpPr/>
          <p:nvPr/>
        </p:nvSpPr>
        <p:spPr>
          <a:xfrm>
            <a:off x="1435068" y="3346956"/>
            <a:ext cx="486713" cy="1447800"/>
          </a:xfrm>
          <a:prstGeom prst="upDownArrow">
            <a:avLst/>
          </a:prstGeom>
          <a:gradFill>
            <a:gsLst>
              <a:gs pos="50000">
                <a:srgbClr val="F2F196"/>
              </a:gs>
              <a:gs pos="0">
                <a:srgbClr val="89BA8B"/>
              </a:gs>
              <a:gs pos="100000">
                <a:srgbClr val="F79C8C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248D0-F0D2-B274-4C6A-F21E2E96324B}"/>
              </a:ext>
            </a:extLst>
          </p:cNvPr>
          <p:cNvSpPr txBox="1"/>
          <p:nvPr/>
        </p:nvSpPr>
        <p:spPr>
          <a:xfrm>
            <a:off x="1107839" y="2745815"/>
            <a:ext cx="1114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EA061"/>
                </a:solidFill>
              </a:rPr>
              <a:t>LOWER </a:t>
            </a:r>
          </a:p>
          <a:p>
            <a:pPr algn="ctr"/>
            <a:r>
              <a:rPr lang="en-US" b="1" dirty="0">
                <a:solidFill>
                  <a:srgbClr val="5EA061"/>
                </a:solidFill>
              </a:rPr>
              <a:t>PRIORITY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BEBE97-28F5-E6B2-A143-8F6052BB57F2}"/>
              </a:ext>
            </a:extLst>
          </p:cNvPr>
          <p:cNvSpPr txBox="1"/>
          <p:nvPr/>
        </p:nvSpPr>
        <p:spPr>
          <a:xfrm>
            <a:off x="1124947" y="4764258"/>
            <a:ext cx="108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HIGHER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PRIORITY</a:t>
            </a:r>
          </a:p>
        </p:txBody>
      </p:sp>
      <p:pic>
        <p:nvPicPr>
          <p:cNvPr id="7" name="Picture 6" descr="Map showing the results of the prioritization analysis.  Higher priority areas are shown in red and lower priority areas are shown in green.">
            <a:extLst>
              <a:ext uri="{FF2B5EF4-FFF2-40B4-BE49-F238E27FC236}">
                <a16:creationId xmlns:a16="http://schemas.microsoft.com/office/drawing/2014/main" id="{79BDD49C-CF0F-4570-A231-BBC312E26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" b="870"/>
          <a:stretch/>
        </p:blipFill>
        <p:spPr>
          <a:xfrm>
            <a:off x="4219865" y="9976"/>
            <a:ext cx="5838535" cy="77790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E144F7D-EBC0-ACF1-6633-679E299FBF6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Prioritization Results Map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C81FD96-A536-6E50-59E9-1B565DF51A9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93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 showing the results of the prioritization analysis.  Higher priority areas are shown in red and lower priority areas are shown in green.">
            <a:extLst>
              <a:ext uri="{FF2B5EF4-FFF2-40B4-BE49-F238E27FC236}">
                <a16:creationId xmlns:a16="http://schemas.microsoft.com/office/drawing/2014/main" id="{79BDD49C-CF0F-4570-A231-BBC312E26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" b="18231"/>
          <a:stretch/>
        </p:blipFill>
        <p:spPr>
          <a:xfrm>
            <a:off x="2971800" y="0"/>
            <a:ext cx="7086600" cy="7772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78190-4516-E501-A0BE-A7023152A99D}"/>
              </a:ext>
            </a:extLst>
          </p:cNvPr>
          <p:cNvSpPr txBox="1"/>
          <p:nvPr/>
        </p:nvSpPr>
        <p:spPr>
          <a:xfrm>
            <a:off x="1447800" y="61722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DRAFT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335DA4-12B0-A051-D41C-09DCDC0FF9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Parallelogramm 8">
            <a:extLst>
              <a:ext uri="{FF2B5EF4-FFF2-40B4-BE49-F238E27FC236}">
                <a16:creationId xmlns:a16="http://schemas.microsoft.com/office/drawing/2014/main" id="{C68D5CF9-DCAA-4631-4AD1-29F44C5108AE}"/>
              </a:ext>
            </a:extLst>
          </p:cNvPr>
          <p:cNvSpPr/>
          <p:nvPr/>
        </p:nvSpPr>
        <p:spPr>
          <a:xfrm>
            <a:off x="26894" y="254020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Prioritization Results Map Enlargement</a:t>
            </a:r>
          </a:p>
        </p:txBody>
      </p:sp>
    </p:spTree>
    <p:extLst>
      <p:ext uri="{BB962C8B-B14F-4D97-AF65-F5344CB8AC3E}">
        <p14:creationId xmlns:p14="http://schemas.microsoft.com/office/powerpoint/2010/main" val="1211650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0D070A-0692-B2B5-06AA-32985D0DB71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Next Steps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502920" y="1809199"/>
            <a:ext cx="9052560" cy="579535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sz="2600" kern="0" dirty="0">
              <a:latin typeface="Gill Sans MT" panose="020B0502020104020203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Solicit </a:t>
            </a:r>
            <a:r>
              <a:rPr lang="en-US" sz="2600" b="1" kern="0" dirty="0">
                <a:latin typeface="Gill Sans MT" panose="020B0502020104020203" pitchFamily="34" charset="0"/>
              </a:rPr>
              <a:t>your input </a:t>
            </a:r>
            <a:r>
              <a:rPr lang="en-US" sz="2600" kern="0" dirty="0">
                <a:latin typeface="Gill Sans MT" panose="020B0502020104020203" pitchFamily="34" charset="0"/>
              </a:rPr>
              <a:t>on the prioritization process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We would appreciate feedback on the comment card provided this evening.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latin typeface="Gill Sans MT" panose="020B0502020104020203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Methods of Compliance 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Standard details for ADA will be uploaded to the BCDOT website in November for a 30-day comment period.</a:t>
            </a:r>
          </a:p>
          <a:p>
            <a:pPr lvl="2" defTabSz="914400"/>
            <a:endParaRPr lang="en-US" sz="2600" kern="0" dirty="0">
              <a:latin typeface="Gill Sans MT" panose="020B0502020104020203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Next Public Meeting for the ADA Transition Plan</a:t>
            </a:r>
          </a:p>
          <a:p>
            <a:pPr marL="1371600"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April 2024.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B9142-C112-C3EF-00CC-84DB84B7B89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770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A38A0D-67B5-CBC1-44E8-DA322068BAD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Contact DOT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Contact DOT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502920" y="2116753"/>
            <a:ext cx="9052560" cy="48936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BCDOT’s website:    </a:t>
            </a:r>
          </a:p>
          <a:p>
            <a:pPr lvl="1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https://Transportation.Baltimorecity.gov/ada-transportation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email</a:t>
            </a:r>
          </a:p>
          <a:p>
            <a:pPr marL="457200" marR="0" lvl="1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ADACoordinator@baltimorecity.gov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  <a:p>
            <a:pPr marL="457200" marR="0" lvl="1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Valorie.lacour@baltimorecity.gov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mail</a:t>
            </a:r>
          </a:p>
          <a:p>
            <a:pPr marL="457200" marR="0" lvl="1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Baltimore City </a:t>
            </a:r>
          </a:p>
          <a:p>
            <a:pPr marL="457200" marR="0" lvl="1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latin typeface="Calibri" panose="020F0502020204030204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epartment of Transportation</a:t>
            </a:r>
          </a:p>
          <a:p>
            <a:pPr marL="457200" marR="0" lvl="1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Attn:  Valorie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LaCour,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ADA Coordinator</a:t>
            </a:r>
          </a:p>
          <a:p>
            <a:pPr marL="457200" marR="0" lvl="1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417 East Fayette Street, 5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Floor</a:t>
            </a:r>
          </a:p>
          <a:p>
            <a:pPr marL="457200" marR="0" lvl="1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Baltimore, </a:t>
            </a:r>
            <a:r>
              <a:rPr lang="en-US" sz="2400" dirty="0">
                <a:latin typeface="Calibri" panose="020F0502020204030204"/>
              </a:rPr>
              <a:t>MD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21202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89B16-6C88-6848-9A00-AF1774690F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44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F7810F-21F3-912D-38B0-2A1A6670A37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Question &amp; Answer Session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7" y="1169894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Question &amp; Answer Session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456577" y="1857279"/>
            <a:ext cx="9052560" cy="489364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those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attending virtually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please type your questions and comments in the chat</a:t>
            </a:r>
          </a:p>
          <a:p>
            <a:pPr marL="628650" lvl="1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Or submit a comment or question via email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those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attending in-person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, please raise your hand if you have a question or comment</a:t>
            </a:r>
          </a:p>
          <a:p>
            <a:pPr marL="628650" lvl="1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Or please fill out a comment card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1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DD5C2-BD9E-0C3B-D970-7C1F20BBF0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245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F7810F-21F3-912D-38B0-2A1A6670A37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Question &amp; Answer Session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FC870F1-35F6-40E1-8FC6-8E88488290F8}"/>
              </a:ext>
            </a:extLst>
          </p:cNvPr>
          <p:cNvSpPr txBox="1">
            <a:spLocks/>
          </p:cNvSpPr>
          <p:nvPr/>
        </p:nvSpPr>
        <p:spPr>
          <a:xfrm>
            <a:off x="0" y="3323230"/>
            <a:ext cx="9890760" cy="141798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70A03080606020203" pitchFamily="18" charset="0"/>
              </a:rPr>
              <a:t>Thank you for attending</a:t>
            </a:r>
            <a:endParaRPr lang="en-US" sz="5200" dirty="0">
              <a:solidFill>
                <a:prstClr val="black"/>
              </a:solidFill>
              <a:latin typeface="Bodoni MT Black" panose="02070A03080606020203" pitchFamily="18" charset="0"/>
            </a:endParaRP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1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DD5C2-BD9E-0C3B-D970-7C1F20BBF0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5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b="26195"/>
          <a:stretch/>
        </p:blipFill>
        <p:spPr>
          <a:xfrm>
            <a:off x="0" y="2"/>
            <a:ext cx="10058400" cy="1409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16DF75-E8CF-9351-4EC2-11044D763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Parallelogramm 8" descr="Title: Introductions"/>
          <p:cNvSpPr/>
          <p:nvPr/>
        </p:nvSpPr>
        <p:spPr>
          <a:xfrm>
            <a:off x="456577" y="1180528"/>
            <a:ext cx="4248472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0" rIns="0" bIns="4571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Introductions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02920" y="2301218"/>
            <a:ext cx="9052560" cy="4007251"/>
          </a:xfrm>
        </p:spPr>
        <p:txBody>
          <a:bodyPr/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Presenter – Valorie LaCour, Chief of the ADA Compliance Division, Agency ADA Coordinator</a:t>
            </a: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to each of you attending tonight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 language interpreter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 to 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</a:rPr>
              <a:t>University of Maryland </a:t>
            </a:r>
            <a:r>
              <a:rPr lang="en-US" sz="2400" kern="1200" dirty="0" err="1">
                <a:solidFill>
                  <a:prstClr val="black"/>
                </a:solidFill>
                <a:latin typeface="Calibri" panose="020F0502020204030204"/>
              </a:rPr>
              <a:t>BioPark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providing this location for the public meeting</a:t>
            </a:r>
          </a:p>
          <a:p>
            <a:endParaRPr lang="en-US" sz="26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CA72C-CFAD-05A4-02B6-A294993E71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97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b="26195"/>
          <a:stretch/>
        </p:blipFill>
        <p:spPr>
          <a:xfrm>
            <a:off x="0" y="2"/>
            <a:ext cx="10058400" cy="1409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1C5312-1ACC-55A0-DFAF-A84B5201E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Successful</a:t>
            </a:r>
            <a:r>
              <a:rPr lang="en-US" baseline="0" dirty="0"/>
              <a:t> Public Meeting</a:t>
            </a:r>
            <a:endParaRPr lang="en-US" dirty="0"/>
          </a:p>
        </p:txBody>
      </p:sp>
      <p:sp>
        <p:nvSpPr>
          <p:cNvPr id="3" name="Parallelogramm 8" descr="Title: A Successful Virtual Meeting"/>
          <p:cNvSpPr/>
          <p:nvPr/>
        </p:nvSpPr>
        <p:spPr>
          <a:xfrm>
            <a:off x="456577" y="1180528"/>
            <a:ext cx="4248472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0" rIns="0" bIns="4571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A Successful </a:t>
            </a:r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Public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Meeting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02920" y="2141577"/>
            <a:ext cx="9052560" cy="5478423"/>
          </a:xfrm>
        </p:spPr>
        <p:txBody>
          <a:bodyPr/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those attending virtually:</a:t>
            </a:r>
          </a:p>
          <a:p>
            <a:pPr marL="628650" lvl="1" indent="-171450" algn="l" defTabSz="685800" rtl="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mute your microphone</a:t>
            </a:r>
          </a:p>
          <a:p>
            <a:pPr marL="628650" lvl="1" indent="-171450" algn="l" defTabSz="685800" rtl="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turn off your video </a:t>
            </a:r>
          </a:p>
          <a:p>
            <a:pPr marL="628650" lvl="1" indent="-171450" algn="l" defTabSz="685800" rtl="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use the chat function for questions</a:t>
            </a:r>
          </a:p>
          <a:p>
            <a:pPr lvl="1" algn="l" defTabSz="685800" rtl="0">
              <a:lnSpc>
                <a:spcPct val="90000"/>
              </a:lnSpc>
              <a:spcBef>
                <a:spcPts val="750"/>
              </a:spcBef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kern="1200" dirty="0">
                <a:solidFill>
                  <a:prstClr val="black"/>
                </a:solidFill>
                <a:latin typeface="Calibri" panose="020F0502020204030204"/>
              </a:rPr>
              <a:t>For those attending in-person</a:t>
            </a:r>
          </a:p>
          <a:p>
            <a:pPr marL="628650" lvl="1" indent="-171450" algn="l" defTabSz="685800" rtl="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sz="2800" kern="1200" dirty="0">
                <a:solidFill>
                  <a:prstClr val="black"/>
                </a:solidFill>
                <a:latin typeface="Calibri" panose="020F0502020204030204"/>
              </a:rPr>
              <a:t>Silence your cell phone</a:t>
            </a:r>
          </a:p>
          <a:p>
            <a:pPr marL="628650" lvl="1" indent="-171450" algn="l" defTabSz="685800" rtl="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sz="2800" kern="1200" dirty="0">
                <a:solidFill>
                  <a:prstClr val="black"/>
                </a:solidFill>
                <a:latin typeface="Calibri" panose="020F0502020204030204"/>
              </a:rPr>
              <a:t>Please hold your questions until the end of the presentation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meeting materials were uploaded to the website yesterday and are available for your review.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02C93-E179-B993-6CCC-4ECF9DD03CC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66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b="26195"/>
          <a:stretch/>
        </p:blipFill>
        <p:spPr>
          <a:xfrm>
            <a:off x="0" y="2"/>
            <a:ext cx="10058400" cy="1409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C8E1BF-4254-8FE1-9085-D481FD135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Americans with Disabilities Act (ADA)</a:t>
            </a:r>
          </a:p>
        </p:txBody>
      </p:sp>
      <p:sp>
        <p:nvSpPr>
          <p:cNvPr id="3" name="Parallelogramm 8" descr="Title: Americans with Disabilities Act (ADA)"/>
          <p:cNvSpPr/>
          <p:nvPr/>
        </p:nvSpPr>
        <p:spPr>
          <a:xfrm>
            <a:off x="456577" y="1180528"/>
            <a:ext cx="4248472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0" rIns="0" bIns="4571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Americans with Disabilities Act (ADA)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02920" y="2301219"/>
            <a:ext cx="9052560" cy="529375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Americans with Disabilities Act of 1990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Signed into law July 26, 1990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Wide-ranging civil rights law that prohibits, under certain circumstances, discrimination based on disability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Affords similar protections against discrimination to Americans with disabilities as the Civil Rights Act of 1964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Title II of ADA – Nondiscrimination on the basis of disability in state and local government services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endParaRPr lang="en-US" sz="260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1CE0B-E1DD-A508-89E1-4BB48D4A92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88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b="26195"/>
          <a:stretch/>
        </p:blipFill>
        <p:spPr>
          <a:xfrm>
            <a:off x="0" y="2"/>
            <a:ext cx="10058400" cy="1409890"/>
          </a:xfrm>
          <a:prstGeom prst="rect">
            <a:avLst/>
          </a:prstGeom>
        </p:spPr>
      </p:pic>
      <p:sp>
        <p:nvSpPr>
          <p:cNvPr id="3" name="Parallelogramm 8" descr="Title: ADA Transition Plan Overview"/>
          <p:cNvSpPr/>
          <p:nvPr/>
        </p:nvSpPr>
        <p:spPr>
          <a:xfrm>
            <a:off x="456577" y="1180528"/>
            <a:ext cx="4248472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0" rIns="0" bIns="4571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ADA Transition Plan Overview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02920" y="2301218"/>
            <a:ext cx="9052560" cy="529375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An </a:t>
            </a:r>
            <a:r>
              <a:rPr lang="en-US" sz="2600" b="1" dirty="0">
                <a:solidFill>
                  <a:schemeClr val="tx1"/>
                </a:solidFill>
                <a:latin typeface="Gill Sans MT" panose="020B0502020104020203" pitchFamily="34" charset="0"/>
              </a:rPr>
              <a:t>ADA Transition Plan </a:t>
            </a: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is required by the Americans with Disabilities Act (ADA) Title II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An </a:t>
            </a:r>
            <a:r>
              <a:rPr lang="en-US" sz="2600" b="1" dirty="0">
                <a:solidFill>
                  <a:schemeClr val="tx1"/>
                </a:solidFill>
                <a:latin typeface="Gill Sans MT" panose="020B0502020104020203" pitchFamily="34" charset="0"/>
              </a:rPr>
              <a:t>ADA Transition Plan </a:t>
            </a: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identifies existing programs, services, facilities, policies and procedures that require changes, and outlines the steps necessary to become accessible</a:t>
            </a:r>
            <a:endParaRPr lang="en-US" sz="2600" strike="sngStrike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Baltimore City is currently developing an </a:t>
            </a:r>
            <a:r>
              <a:rPr lang="en-US" sz="2600" b="1" dirty="0">
                <a:solidFill>
                  <a:schemeClr val="tx1"/>
                </a:solidFill>
                <a:latin typeface="Gill Sans MT" panose="020B0502020104020203" pitchFamily="34" charset="0"/>
              </a:rPr>
              <a:t>ADA Transition Plan </a:t>
            </a: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to bring city-owned pedestrian infrastructure into ADA compliance</a:t>
            </a:r>
            <a:endParaRPr lang="en-US" sz="2600" strike="sngStrike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F000A-2F25-AACF-03D4-93EF8316204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726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-1" y="-5661"/>
            <a:ext cx="10058400" cy="14179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261A2F2-B7F9-69CC-9D9C-43717BA6F1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11150"/>
            <a:ext cx="9051925" cy="1243013"/>
          </a:xfrm>
        </p:spPr>
        <p:txBody>
          <a:bodyPr/>
          <a:lstStyle/>
          <a:p>
            <a:r>
              <a:rPr lang="en-US" dirty="0"/>
              <a:t>ADA Transition Plan Elements 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6" y="1180526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ADA Transition Plan Elements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E7FBDB0-BF77-4D2F-456D-E86C222D30C3}"/>
              </a:ext>
            </a:extLst>
          </p:cNvPr>
          <p:cNvSpPr txBox="1">
            <a:spLocks/>
          </p:cNvSpPr>
          <p:nvPr/>
        </p:nvSpPr>
        <p:spPr>
          <a:xfrm>
            <a:off x="373009" y="2242321"/>
            <a:ext cx="8085191" cy="202591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600" kern="0" dirty="0">
                <a:latin typeface="Gill Sans MT" panose="020B0502020104020203" pitchFamily="34" charset="0"/>
              </a:rPr>
              <a:t>The major elements of an ADA Transition Plan include:</a:t>
            </a:r>
          </a:p>
          <a:p>
            <a:pPr lvl="1" defTabSz="914400"/>
            <a:endParaRPr lang="en-US" sz="2600" kern="0" dirty="0">
              <a:latin typeface="Gill Sans MT" panose="020B0502020104020203" pitchFamily="34" charset="0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Methods for Compliance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Public Input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DF55B99-3AB4-D9AE-02CC-34BCC0C9780E}"/>
              </a:ext>
            </a:extLst>
          </p:cNvPr>
          <p:cNvSpPr txBox="1">
            <a:spLocks/>
          </p:cNvSpPr>
          <p:nvPr/>
        </p:nvSpPr>
        <p:spPr>
          <a:xfrm>
            <a:off x="373009" y="3944303"/>
            <a:ext cx="9052560" cy="71646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b="1" kern="0" dirty="0">
                <a:latin typeface="Gill Sans MT" panose="020B0502020104020203" pitchFamily="34" charset="0"/>
              </a:rPr>
              <a:t>Prioritization</a:t>
            </a:r>
            <a:endParaRPr lang="en-US" sz="2600" kern="0" dirty="0">
              <a:latin typeface="Gill Sans MT" panose="020B0502020104020203" pitchFamily="34" charset="0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96A412-4DE5-1025-262F-2C48FCAB0690}"/>
              </a:ext>
            </a:extLst>
          </p:cNvPr>
          <p:cNvSpPr txBox="1">
            <a:spLocks/>
          </p:cNvSpPr>
          <p:nvPr/>
        </p:nvSpPr>
        <p:spPr>
          <a:xfrm>
            <a:off x="373009" y="4421565"/>
            <a:ext cx="9052560" cy="262934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Commitments and Funding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Schedule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Designation of an ADA Coordinator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600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F0221A-E3BB-62CE-8953-DD341E69214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5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FF9280E-40DC-FA45-AB0C-725A9181A9B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ADA Transition Plan Schedule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6" y="1180526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ADA Transition Plan Schedule</a:t>
            </a:r>
          </a:p>
        </p:txBody>
      </p:sp>
      <p:graphicFrame>
        <p:nvGraphicFramePr>
          <p:cNvPr id="5" name="Table 5" descr="Table of Transition Plan Element and its status:&#10;Self-Assessment completed 2019&#10;Designation of an ADA Coordinator completed&#10;Methods of Compliance In progress&#10;Public Input In progress - first public meeting held February 27, 2022&#10;Prioritization In progress - The focus of Tonight's meeting&#10;Commitments and funding In progress&#10;Schedule In progress">
            <a:extLst>
              <a:ext uri="{FF2B5EF4-FFF2-40B4-BE49-F238E27FC236}">
                <a16:creationId xmlns:a16="http://schemas.microsoft.com/office/drawing/2014/main" id="{FBFD8969-1CA2-CA91-FD9A-ACF4BE7F17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437208"/>
              </p:ext>
            </p:extLst>
          </p:nvPr>
        </p:nvGraphicFramePr>
        <p:xfrm>
          <a:off x="502920" y="2402840"/>
          <a:ext cx="9250679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3453">
                  <a:extLst>
                    <a:ext uri="{9D8B030D-6E8A-4147-A177-3AD203B41FA5}">
                      <a16:colId xmlns:a16="http://schemas.microsoft.com/office/drawing/2014/main" val="765068802"/>
                    </a:ext>
                  </a:extLst>
                </a:gridCol>
                <a:gridCol w="5467226">
                  <a:extLst>
                    <a:ext uri="{9D8B030D-6E8A-4147-A177-3AD203B41FA5}">
                      <a16:colId xmlns:a16="http://schemas.microsoft.com/office/drawing/2014/main" val="2987535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Transition Plan Element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Status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96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Self-Assessment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75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Designation of an ADA Coordinator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Completed</a:t>
                      </a:r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17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Methods for 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446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Public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progress - Public meetings held 1/27/22 and 9/29/22</a:t>
                      </a:r>
                      <a:endParaRPr lang="en-US" strike="sngStrik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027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Prioritization</a:t>
                      </a:r>
                    </a:p>
                  </a:txBody>
                  <a:tcPr>
                    <a:solidFill>
                      <a:srgbClr val="F7A40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In progress - The Focus of Tonight’s Meeting</a:t>
                      </a:r>
                    </a:p>
                  </a:txBody>
                  <a:tcPr>
                    <a:solidFill>
                      <a:srgbClr val="F7A4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322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Commitments and 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206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Schedule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401983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6F3A22-7C4F-2F45-EB3A-F9E35B731B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60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2" b="6223"/>
          <a:stretch/>
        </p:blipFill>
        <p:spPr>
          <a:xfrm>
            <a:off x="0" y="3"/>
            <a:ext cx="10058400" cy="141798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F65FFD5-B94B-8807-AD1E-6C5B6F9D131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Public Input</a:t>
            </a:r>
          </a:p>
        </p:txBody>
      </p:sp>
      <p:sp>
        <p:nvSpPr>
          <p:cNvPr id="3" name="Parallelogramm 8"/>
          <p:cNvSpPr/>
          <p:nvPr/>
        </p:nvSpPr>
        <p:spPr>
          <a:xfrm>
            <a:off x="456576" y="1180526"/>
            <a:ext cx="4572623" cy="822960"/>
          </a:xfrm>
          <a:prstGeom prst="parallelogram">
            <a:avLst/>
          </a:prstGeom>
          <a:solidFill>
            <a:srgbClr val="F7A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Eras Bold ITC" panose="020B0907030504020204" pitchFamily="34" charset="0"/>
              </a:rPr>
              <a:t>Public Input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D2041AD-380C-4B75-A84B-AC22A9DA4979}"/>
              </a:ext>
            </a:extLst>
          </p:cNvPr>
          <p:cNvSpPr txBox="1">
            <a:spLocks/>
          </p:cNvSpPr>
          <p:nvPr/>
        </p:nvSpPr>
        <p:spPr>
          <a:xfrm>
            <a:off x="456576" y="2144268"/>
            <a:ext cx="9052560" cy="547573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600" kern="0" dirty="0">
                <a:latin typeface="Gill Sans MT" panose="020B0502020104020203" pitchFamily="34" charset="0"/>
              </a:rPr>
              <a:t>A few of the </a:t>
            </a:r>
            <a:r>
              <a:rPr lang="en-US" sz="2600" b="1" kern="0" dirty="0">
                <a:latin typeface="Gill Sans MT" panose="020B0502020104020203" pitchFamily="34" charset="0"/>
              </a:rPr>
              <a:t>key themes </a:t>
            </a:r>
            <a:r>
              <a:rPr lang="en-US" sz="2600" kern="0" dirty="0">
                <a:latin typeface="Gill Sans MT" panose="020B0502020104020203" pitchFamily="34" charset="0"/>
              </a:rPr>
              <a:t>we heard from the public:</a:t>
            </a:r>
          </a:p>
          <a:p>
            <a:pPr defTabSz="914400"/>
            <a:endParaRPr lang="en-US" sz="2600" kern="0" dirty="0">
              <a:latin typeface="Gill Sans MT" panose="020B0502020104020203" pitchFamily="34" charset="0"/>
            </a:endParaRPr>
          </a:p>
          <a:p>
            <a:pPr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Importance of access to important destinations such as employment, medical facilities, post offices, banks, grocery</a:t>
            </a:r>
          </a:p>
          <a:p>
            <a:pPr lvl="2" indent="-457200" defTabSz="914400">
              <a:buFont typeface="Arial" panose="020B0604020202020204" pitchFamily="34" charset="0"/>
              <a:buChar char="•"/>
            </a:pPr>
            <a:endParaRPr lang="en-US" sz="1500" kern="0" dirty="0">
              <a:latin typeface="Gill Sans MT" panose="020B0502020104020203" pitchFamily="34" charset="0"/>
            </a:endParaRPr>
          </a:p>
          <a:p>
            <a:pPr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Emphasis on neighborhood connectivity and transit access</a:t>
            </a:r>
          </a:p>
          <a:p>
            <a:pPr lvl="2" indent="-457200" defTabSz="914400">
              <a:buFont typeface="Arial" panose="020B0604020202020204" pitchFamily="34" charset="0"/>
              <a:buChar char="•"/>
            </a:pPr>
            <a:endParaRPr lang="en-US" sz="1500" kern="0" dirty="0">
              <a:latin typeface="Gill Sans MT" panose="020B0502020104020203" pitchFamily="34" charset="0"/>
            </a:endParaRPr>
          </a:p>
          <a:p>
            <a:pPr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Need for better pedestrian signals with features such as audible countdowns – especially at complex intersections</a:t>
            </a:r>
          </a:p>
          <a:p>
            <a:pPr lvl="2" indent="-457200" defTabSz="914400">
              <a:buFont typeface="Arial" panose="020B0604020202020204" pitchFamily="34" charset="0"/>
              <a:buChar char="•"/>
            </a:pPr>
            <a:endParaRPr lang="en-US" sz="1500" kern="0" dirty="0">
              <a:latin typeface="Gill Sans MT" panose="020B0502020104020203" pitchFamily="34" charset="0"/>
            </a:endParaRPr>
          </a:p>
          <a:p>
            <a:pPr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Need for improvements to pedestrian safety and lighting, especially near transit stops</a:t>
            </a:r>
          </a:p>
          <a:p>
            <a:pPr lvl="2" indent="-457200" defTabSz="914400">
              <a:buFont typeface="Arial" panose="020B0604020202020204" pitchFamily="34" charset="0"/>
              <a:buChar char="•"/>
            </a:pPr>
            <a:endParaRPr lang="en-US" sz="1500" kern="0" dirty="0">
              <a:latin typeface="Gill Sans MT" panose="020B0502020104020203" pitchFamily="34" charset="0"/>
            </a:endParaRPr>
          </a:p>
          <a:p>
            <a:pPr lvl="2" indent="-457200" defTabSz="914400">
              <a:buFont typeface="Arial" panose="020B0604020202020204" pitchFamily="34" charset="0"/>
              <a:buChar char="•"/>
            </a:pPr>
            <a:r>
              <a:rPr lang="en-US" sz="2600" kern="0" dirty="0">
                <a:latin typeface="Gill Sans MT" panose="020B0502020104020203" pitchFamily="34" charset="0"/>
              </a:rPr>
              <a:t>Understand where disabled residents live to help focus improvements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3DF145-2134-3403-E43B-9E05588807A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378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2D1003F3C76A41B6260712ED89DA85" ma:contentTypeVersion="14" ma:contentTypeDescription="Create a new document." ma:contentTypeScope="" ma:versionID="c4f234ced7e64c682b62c57f27f769c8">
  <xsd:schema xmlns:xsd="http://www.w3.org/2001/XMLSchema" xmlns:xs="http://www.w3.org/2001/XMLSchema" xmlns:p="http://schemas.microsoft.com/office/2006/metadata/properties" xmlns:ns3="7e09b40b-da01-429d-a158-eedc78475e78" xmlns:ns4="18697d9a-01f9-4880-9c6d-de749211eff8" targetNamespace="http://schemas.microsoft.com/office/2006/metadata/properties" ma:root="true" ma:fieldsID="3fac956c846c2521fb08d2141776b390" ns3:_="" ns4:_="">
    <xsd:import namespace="7e09b40b-da01-429d-a158-eedc78475e78"/>
    <xsd:import namespace="18697d9a-01f9-4880-9c6d-de749211eff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9b40b-da01-429d-a158-eedc78475e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697d9a-01f9-4880-9c6d-de749211eff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e09b40b-da01-429d-a158-eedc78475e7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89A4DC-026E-47EC-B964-52BF272020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09b40b-da01-429d-a158-eedc78475e78"/>
    <ds:schemaRef ds:uri="18697d9a-01f9-4880-9c6d-de749211ef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EB6118-55AF-4214-9092-23F265FB1734}">
  <ds:schemaRefs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7e09b40b-da01-429d-a158-eedc78475e78"/>
    <ds:schemaRef ds:uri="http://schemas.microsoft.com/office/2006/documentManagement/types"/>
    <ds:schemaRef ds:uri="18697d9a-01f9-4880-9c6d-de749211eff8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DD16FF1-4DDD-40B2-AF2D-3FD0C522D7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6018</TotalTime>
  <Words>1336</Words>
  <Application>Microsoft Office PowerPoint</Application>
  <PresentationFormat>Custom</PresentationFormat>
  <Paragraphs>319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Bodoni MT Black</vt:lpstr>
      <vt:lpstr>Calibri</vt:lpstr>
      <vt:lpstr>Eras Bold ITC</vt:lpstr>
      <vt:lpstr>Gill Sans MT</vt:lpstr>
      <vt:lpstr>Wingdings</vt:lpstr>
      <vt:lpstr>Office Theme</vt:lpstr>
      <vt:lpstr>2_Office Theme</vt:lpstr>
      <vt:lpstr>ADA Transition Plan </vt:lpstr>
      <vt:lpstr>Agenda</vt:lpstr>
      <vt:lpstr>Introduction</vt:lpstr>
      <vt:lpstr>A Successful Public Meeting</vt:lpstr>
      <vt:lpstr>Americans with Disabilities Act (ADA)</vt:lpstr>
      <vt:lpstr>PowerPoint Presentation</vt:lpstr>
      <vt:lpstr>ADA Transition Plan Elements </vt:lpstr>
      <vt:lpstr>ADA Transition Plan Schedule</vt:lpstr>
      <vt:lpstr>Public Input</vt:lpstr>
      <vt:lpstr>Prioritization Process</vt:lpstr>
      <vt:lpstr>Prioritization Methodology</vt:lpstr>
      <vt:lpstr>Prioritization Criteria</vt:lpstr>
      <vt:lpstr>Equity Priority Areas</vt:lpstr>
      <vt:lpstr>Mobility Access</vt:lpstr>
      <vt:lpstr>Health Care facilities</vt:lpstr>
      <vt:lpstr>Educational Facilities</vt:lpstr>
      <vt:lpstr>Employment Areas</vt:lpstr>
      <vt:lpstr>Pedestrian Hazards</vt:lpstr>
      <vt:lpstr>Parks and Recreation</vt:lpstr>
      <vt:lpstr>Government Offices</vt:lpstr>
      <vt:lpstr>Police and Fire Stations</vt:lpstr>
      <vt:lpstr>Land Use</vt:lpstr>
      <vt:lpstr>Prioritization Results</vt:lpstr>
      <vt:lpstr>Prioritization Results Map</vt:lpstr>
      <vt:lpstr>PowerPoint Presentation</vt:lpstr>
      <vt:lpstr>Next Steps</vt:lpstr>
      <vt:lpstr>Contact DOT</vt:lpstr>
      <vt:lpstr>Question &amp; Answer Session</vt:lpstr>
      <vt:lpstr>Question &amp; Answer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Presentation_Chief of Staff Mayor</dc:title>
  <dc:creator>Wimbush, Eboni</dc:creator>
  <cp:lastModifiedBy>Lacour, Valorie (DOT)</cp:lastModifiedBy>
  <cp:revision>184</cp:revision>
  <cp:lastPrinted>2019-04-03T15:23:31Z</cp:lastPrinted>
  <dcterms:created xsi:type="dcterms:W3CDTF">2019-01-08T03:57:35Z</dcterms:created>
  <dcterms:modified xsi:type="dcterms:W3CDTF">2023-10-16T19:14:52Z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2019-01-07T00:00:00Z</vt:filetime>
  </property>
  <property fmtid="{D5CDD505-2E9C-101B-9397-08002B2CF9AE}" pid="3" name="Creator">
    <vt:lpwstr>Adobe Illustrator CC 23.0 (Macintosh)</vt:lpwstr>
  </property>
  <property fmtid="{D5CDD505-2E9C-101B-9397-08002B2CF9AE}" pid="4" name="LastSaved">
    <vt:filetime>2019-01-08T00:00:00Z</vt:filetime>
  </property>
  <property fmtid="{D5CDD505-2E9C-101B-9397-08002B2CF9AE}" pid="5" name="ContentTypeId">
    <vt:lpwstr>0x010100D62D1003F3C76A41B6260712ED89DA85</vt:lpwstr>
  </property>
</Properties>
</file>